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9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8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C3ED992-EB89-4C2F-8A9A-947E91BC6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2758239 w 6096000"/>
              <a:gd name="connsiteY1" fmla="*/ 0 h 6858000"/>
              <a:gd name="connsiteX2" fmla="*/ 2916747 w 6096000"/>
              <a:gd name="connsiteY2" fmla="*/ 218181 h 6858000"/>
              <a:gd name="connsiteX3" fmla="*/ 4839749 w 6096000"/>
              <a:gd name="connsiteY3" fmla="*/ 2631787 h 6858000"/>
              <a:gd name="connsiteX4" fmla="*/ 6095001 w 6096000"/>
              <a:gd name="connsiteY4" fmla="*/ 5672947 h 6858000"/>
              <a:gd name="connsiteX5" fmla="*/ 5792922 w 6096000"/>
              <a:gd name="connsiteY5" fmla="*/ 6612444 h 6858000"/>
              <a:gd name="connsiteX6" fmla="*/ 5671607 w 6096000"/>
              <a:gd name="connsiteY6" fmla="*/ 6771753 h 6858000"/>
              <a:gd name="connsiteX7" fmla="*/ 5591643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45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ED25F-23C8-5493-1746-CE79C057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s-AR" sz="4400"/>
              <a:t>Nuestra línea del tiempo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B77A9-8901-2131-503B-515956470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es-AR" dirty="0"/>
              <a:t>Dotoras en todología.</a:t>
            </a:r>
            <a:endParaRPr lang="es-AR"/>
          </a:p>
        </p:txBody>
      </p:sp>
      <p:pic>
        <p:nvPicPr>
          <p:cNvPr id="6" name="Imagen 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195FCC5-7F74-5A80-6532-E44D5DD9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482203"/>
            <a:ext cx="5334000" cy="38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4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DA6A9-D83D-011D-B9A2-CE5544DE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524000"/>
            <a:ext cx="3684366" cy="458008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ES" sz="2000" b="0" i="0" dirty="0">
                <a:effectLst/>
                <a:latin typeface="+mj-lt"/>
              </a:rPr>
              <a:t>Aunque de familias docentes, nunca imaginamos terminar dedicándonos al rubro. El Profesorado nos hizo mirar de otra manera la educación y replantear nuestras propias experiencias como también jugar con nuestros saberes de comunicación desde un nuevo lugar</a:t>
            </a:r>
            <a:endParaRPr lang="es-ES" sz="20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5FCD8-2CDF-6C33-B0FC-0AFE76AB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48000" cy="1524000"/>
          </a:xfrm>
        </p:spPr>
        <p:txBody>
          <a:bodyPr anchor="t">
            <a:normAutofit/>
          </a:bodyPr>
          <a:lstStyle/>
          <a:p>
            <a:pPr algn="just"/>
            <a:r>
              <a:rPr lang="es-AR" sz="2700" dirty="0"/>
              <a:t>Todos los caminos conducen al profesorado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6FBB6C3F-2BCC-412E-B189-AF3940FB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6" y="1041287"/>
            <a:ext cx="3795325" cy="2403134"/>
          </a:xfrm>
          <a:custGeom>
            <a:avLst/>
            <a:gdLst>
              <a:gd name="connsiteX0" fmla="*/ 2184722 w 3795325"/>
              <a:gd name="connsiteY0" fmla="*/ 841 h 2403134"/>
              <a:gd name="connsiteX1" fmla="*/ 3677533 w 3795325"/>
              <a:gd name="connsiteY1" fmla="*/ 894830 h 2403134"/>
              <a:gd name="connsiteX2" fmla="*/ 3190190 w 3795325"/>
              <a:gd name="connsiteY2" fmla="*/ 2178399 h 2403134"/>
              <a:gd name="connsiteX3" fmla="*/ 70136 w 3795325"/>
              <a:gd name="connsiteY3" fmla="*/ 1781594 h 2403134"/>
              <a:gd name="connsiteX4" fmla="*/ 373717 w 3795325"/>
              <a:gd name="connsiteY4" fmla="*/ 712643 h 2403134"/>
              <a:gd name="connsiteX5" fmla="*/ 2058627 w 3795325"/>
              <a:gd name="connsiteY5" fmla="*/ 11266 h 2403134"/>
              <a:gd name="connsiteX6" fmla="*/ 2184722 w 3795325"/>
              <a:gd name="connsiteY6" fmla="*/ 841 h 24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5325" h="2403134">
                <a:moveTo>
                  <a:pt x="2184722" y="841"/>
                </a:moveTo>
                <a:cubicBezTo>
                  <a:pt x="2814560" y="-21325"/>
                  <a:pt x="3427201" y="397824"/>
                  <a:pt x="3677533" y="894830"/>
                </a:cubicBezTo>
                <a:cubicBezTo>
                  <a:pt x="3905982" y="1349627"/>
                  <a:pt x="3831860" y="1869725"/>
                  <a:pt x="3190190" y="2178399"/>
                </a:cubicBezTo>
                <a:cubicBezTo>
                  <a:pt x="2451548" y="2533654"/>
                  <a:pt x="455452" y="2514018"/>
                  <a:pt x="70136" y="1781594"/>
                </a:cubicBezTo>
                <a:cubicBezTo>
                  <a:pt x="-105004" y="1447806"/>
                  <a:pt x="67090" y="1001681"/>
                  <a:pt x="373717" y="712643"/>
                </a:cubicBezTo>
                <a:cubicBezTo>
                  <a:pt x="803704" y="308075"/>
                  <a:pt x="1480908" y="87517"/>
                  <a:pt x="2058627" y="11266"/>
                </a:cubicBezTo>
                <a:cubicBezTo>
                  <a:pt x="2100667" y="5758"/>
                  <a:pt x="2142732" y="2319"/>
                  <a:pt x="2184722" y="8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6072F1F1-F5A7-41C5-8CFF-9B42383FF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307" y="914400"/>
            <a:ext cx="3795329" cy="22729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1" name="Imagen 10" descr="Un hombre con un traje de color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A2117E5-CCAE-62BC-B258-3EFA5424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18" y="1146600"/>
            <a:ext cx="2286000" cy="1988820"/>
          </a:xfrm>
          <a:prstGeom prst="rect">
            <a:avLst/>
          </a:prstGeom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4C914C68-21BF-4DA6-8AD3-1277B2678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4953" y="3695422"/>
            <a:ext cx="3424830" cy="2333904"/>
          </a:xfrm>
          <a:custGeom>
            <a:avLst/>
            <a:gdLst>
              <a:gd name="connsiteX0" fmla="*/ 2057928 w 3424830"/>
              <a:gd name="connsiteY0" fmla="*/ 1514 h 2333904"/>
              <a:gd name="connsiteX1" fmla="*/ 2798241 w 3424830"/>
              <a:gd name="connsiteY1" fmla="*/ 137443 h 2333904"/>
              <a:gd name="connsiteX2" fmla="*/ 3305718 w 3424830"/>
              <a:gd name="connsiteY2" fmla="*/ 1153080 h 2333904"/>
              <a:gd name="connsiteX3" fmla="*/ 511998 w 3424830"/>
              <a:gd name="connsiteY3" fmla="*/ 2276616 h 2333904"/>
              <a:gd name="connsiteX4" fmla="*/ 6879 w 3424830"/>
              <a:gd name="connsiteY4" fmla="*/ 1475695 h 2333904"/>
              <a:gd name="connsiteX5" fmla="*/ 873404 w 3424830"/>
              <a:gd name="connsiteY5" fmla="*/ 297119 h 2333904"/>
              <a:gd name="connsiteX6" fmla="*/ 1795887 w 3424830"/>
              <a:gd name="connsiteY6" fmla="*/ 5604 h 2333904"/>
              <a:gd name="connsiteX7" fmla="*/ 2057928 w 3424830"/>
              <a:gd name="connsiteY7" fmla="*/ 1514 h 233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4830" h="2333904">
                <a:moveTo>
                  <a:pt x="2057928" y="1514"/>
                </a:moveTo>
                <a:cubicBezTo>
                  <a:pt x="2319940" y="10302"/>
                  <a:pt x="2578077" y="57197"/>
                  <a:pt x="2798241" y="137443"/>
                </a:cubicBezTo>
                <a:cubicBezTo>
                  <a:pt x="3301471" y="321017"/>
                  <a:pt x="3606337" y="678391"/>
                  <a:pt x="3305718" y="1153080"/>
                </a:cubicBezTo>
                <a:cubicBezTo>
                  <a:pt x="2959389" y="1699458"/>
                  <a:pt x="1336592" y="2564833"/>
                  <a:pt x="511998" y="2276616"/>
                </a:cubicBezTo>
                <a:cubicBezTo>
                  <a:pt x="136458" y="2145183"/>
                  <a:pt x="-37885" y="1791068"/>
                  <a:pt x="6879" y="1475695"/>
                </a:cubicBezTo>
                <a:cubicBezTo>
                  <a:pt x="69549" y="1033953"/>
                  <a:pt x="461111" y="598733"/>
                  <a:pt x="873404" y="297119"/>
                </a:cubicBezTo>
                <a:cubicBezTo>
                  <a:pt x="1113720" y="121873"/>
                  <a:pt x="1448145" y="28457"/>
                  <a:pt x="1795887" y="5604"/>
                </a:cubicBezTo>
                <a:cubicBezTo>
                  <a:pt x="1882823" y="-111"/>
                  <a:pt x="1970591" y="-1416"/>
                  <a:pt x="2057928" y="15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BFA70C9-3B39-B4E5-1560-92E77B73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7" y="4396102"/>
            <a:ext cx="2333093" cy="10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A180DD3E-4326-F2B5-6979-C1F04D65E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5656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C1D09A62-6733-19F4-5B5F-247B3BE2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Saluditos</a:t>
            </a:r>
            <a:r>
              <a:rPr lang="en-US" sz="2400" dirty="0"/>
              <a:t>: las </a:t>
            </a:r>
            <a:r>
              <a:rPr lang="en-US" sz="2400"/>
              <a:t>dotoras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353B82-2CB2-A6DE-509A-04632C90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¡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Muchas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gracias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por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leer!</a:t>
            </a:r>
          </a:p>
        </p:txBody>
      </p:sp>
    </p:spTree>
    <p:extLst>
      <p:ext uri="{BB962C8B-B14F-4D97-AF65-F5344CB8AC3E}">
        <p14:creationId xmlns:p14="http://schemas.microsoft.com/office/powerpoint/2010/main" val="27721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1AE076-7865-49BB-81C0-8C9E7E994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3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3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Imagen 5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8947B82A-3CDC-EADF-AAC2-6A93F3A43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312670"/>
            <a:ext cx="4572001" cy="299466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E6D95-9C5D-A5AB-F0BE-9149E00C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048000"/>
            <a:ext cx="5334000" cy="3048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AR" sz="1300"/>
              <a:t>Este PowerPoint es un modo de ampliar lo que hicimos en nuestra línea del tiempo. Algunos datos que serán relevantes: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s-AR" sz="1300"/>
              <a:t>Anita es la más “viejita” de las dotoras. Ella comenzó el prejardín en 1988. Luego, sigue Belu, que empezó el prejardín en 2002. Y por último las peques, Juli y Vale, que arrancaron en 2003. Este parámetro servirá para entender los comentarios de cada una en la línea del tiempo.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s-AR" sz="1300"/>
              <a:t>En ese sentido, cada vez que en la línea se lea la A corresponde a Anita, la B a Belu y la JyV a Juli y Vale. Ahora sí ¡empecemos!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E7B5CE-A92B-2850-34E7-EB68AA12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0"/>
            <a:ext cx="5334000" cy="1524010"/>
          </a:xfrm>
        </p:spPr>
        <p:txBody>
          <a:bodyPr anchor="t">
            <a:normAutofit/>
          </a:bodyPr>
          <a:lstStyle/>
          <a:p>
            <a:r>
              <a:rPr lang="es-AR" sz="3200"/>
              <a:t>Desde lo individual a lo general</a:t>
            </a:r>
          </a:p>
        </p:txBody>
      </p:sp>
    </p:spTree>
    <p:extLst>
      <p:ext uri="{BB962C8B-B14F-4D97-AF65-F5344CB8AC3E}">
        <p14:creationId xmlns:p14="http://schemas.microsoft.com/office/powerpoint/2010/main" val="41102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484B09-2CAB-4DBE-8AF5-A733A9400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7467" y="1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  <a:gd name="connsiteX7" fmla="*/ 331087 w 5820494"/>
              <a:gd name="connsiteY7" fmla="*/ 0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lnTo>
                  <a:pt x="33108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B36566-4D08-4F26-8C98-ED11098F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1952" y="3048002"/>
            <a:ext cx="4230048" cy="3809998"/>
          </a:xfrm>
          <a:custGeom>
            <a:avLst/>
            <a:gdLst>
              <a:gd name="connsiteX0" fmla="*/ 2183095 w 4230048"/>
              <a:gd name="connsiteY0" fmla="*/ 18 h 3809998"/>
              <a:gd name="connsiteX1" fmla="*/ 3425027 w 4230048"/>
              <a:gd name="connsiteY1" fmla="*/ 1440807 h 3809998"/>
              <a:gd name="connsiteX2" fmla="*/ 3480109 w 4230048"/>
              <a:gd name="connsiteY2" fmla="*/ 1517585 h 3809998"/>
              <a:gd name="connsiteX3" fmla="*/ 4221130 w 4230048"/>
              <a:gd name="connsiteY3" fmla="*/ 2801399 h 3809998"/>
              <a:gd name="connsiteX4" fmla="*/ 4230048 w 4230048"/>
              <a:gd name="connsiteY4" fmla="*/ 2899971 h 3809998"/>
              <a:gd name="connsiteX5" fmla="*/ 4230048 w 4230048"/>
              <a:gd name="connsiteY5" fmla="*/ 3224557 h 3809998"/>
              <a:gd name="connsiteX6" fmla="*/ 4230047 w 4230048"/>
              <a:gd name="connsiteY6" fmla="*/ 3224568 h 3809998"/>
              <a:gd name="connsiteX7" fmla="*/ 4230047 w 4230048"/>
              <a:gd name="connsiteY7" fmla="*/ 3809998 h 3809998"/>
              <a:gd name="connsiteX8" fmla="*/ 4077743 w 4230048"/>
              <a:gd name="connsiteY8" fmla="*/ 3809998 h 3809998"/>
              <a:gd name="connsiteX9" fmla="*/ 892220 w 4230048"/>
              <a:gd name="connsiteY9" fmla="*/ 3809998 h 3809998"/>
              <a:gd name="connsiteX10" fmla="*/ 840654 w 4230048"/>
              <a:gd name="connsiteY10" fmla="*/ 3790763 h 3809998"/>
              <a:gd name="connsiteX11" fmla="*/ 5750 w 4230048"/>
              <a:gd name="connsiteY11" fmla="*/ 2913921 h 3809998"/>
              <a:gd name="connsiteX12" fmla="*/ 819614 w 4230048"/>
              <a:gd name="connsiteY12" fmla="*/ 1008105 h 3809998"/>
              <a:gd name="connsiteX13" fmla="*/ 2183095 w 4230048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8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4E82C7F-8602-4A38-A43F-2CC20AB9D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agen 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C71C70F-469C-A1DD-DF4B-D986B859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6" y="226483"/>
            <a:ext cx="2821514" cy="282151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15A7E-CAF1-14A5-C4F3-252A3DD8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ES" sz="2000" b="1" i="0" dirty="0">
                <a:effectLst/>
                <a:latin typeface="+mj-lt"/>
              </a:rPr>
              <a:t>1988 (A) </a:t>
            </a:r>
            <a:r>
              <a:rPr lang="es-ES" sz="2000" b="0" i="0" dirty="0">
                <a:effectLst/>
                <a:latin typeface="+mj-lt"/>
              </a:rPr>
              <a:t>: Arrancó la más viejita de las dotoras</a:t>
            </a:r>
            <a:endParaRPr lang="es-ES" sz="20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r>
              <a:rPr lang="es-ES" sz="2000" b="1" i="0" dirty="0">
                <a:effectLst/>
                <a:latin typeface="+mj-lt"/>
              </a:rPr>
              <a:t>2002 (B) </a:t>
            </a:r>
            <a:r>
              <a:rPr lang="es-ES" sz="2000" b="0" i="0" dirty="0">
                <a:effectLst/>
                <a:latin typeface="+mj-lt"/>
              </a:rPr>
              <a:t>: Fue el primer acercamiento a la educación, que en ese momento no era formal.</a:t>
            </a:r>
            <a:endParaRPr lang="es-ES" sz="20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r>
              <a:rPr lang="es-ES" sz="2000" b="1" i="0" dirty="0">
                <a:effectLst/>
                <a:latin typeface="+mj-lt"/>
              </a:rPr>
              <a:t>2003 (</a:t>
            </a:r>
            <a:r>
              <a:rPr lang="es-ES" sz="2000" b="1" i="0" dirty="0" err="1">
                <a:effectLst/>
                <a:latin typeface="+mj-lt"/>
              </a:rPr>
              <a:t>JyV</a:t>
            </a:r>
            <a:r>
              <a:rPr lang="es-ES" sz="2000" b="1" i="0" dirty="0">
                <a:effectLst/>
                <a:latin typeface="+mj-lt"/>
              </a:rPr>
              <a:t>)</a:t>
            </a:r>
            <a:r>
              <a:rPr lang="es-ES" sz="2000" b="0" i="0" dirty="0">
                <a:effectLst/>
                <a:latin typeface="+mj-lt"/>
              </a:rPr>
              <a:t>: La última camada del grupo inició su primera experiencia escolar.</a:t>
            </a:r>
            <a:endParaRPr lang="es-ES" sz="20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BE55D9-CAEB-9D4D-E56C-204A318C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/>
              <a:t>Prejardín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61B1622A-A15A-C6BC-7ED1-D85C94659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686175"/>
            <a:ext cx="3809999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57C0AB9C-C383-4EB8-1502-6A11D388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863573"/>
            <a:ext cx="3810001" cy="265484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DAEF-4EEE-D893-BF61-8F070738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ES" sz="1500" b="1" i="0" dirty="0">
                <a:effectLst/>
                <a:latin typeface="+mj-lt"/>
              </a:rPr>
              <a:t>1990 (A)</a:t>
            </a:r>
            <a:r>
              <a:rPr lang="es-ES" sz="1500" b="0" i="0" dirty="0">
                <a:effectLst/>
                <a:latin typeface="+mj-lt"/>
              </a:rPr>
              <a:t>: Mundial de Italia y Comienzo de primer grado de la primer dotora del grupo.</a:t>
            </a:r>
            <a:endParaRPr lang="es-ES" sz="15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500" b="1" i="0" dirty="0">
                <a:effectLst/>
                <a:latin typeface="+mj-lt"/>
              </a:rPr>
              <a:t>2002 - 2004 (B) </a:t>
            </a:r>
            <a:r>
              <a:rPr lang="es-ES" sz="1500" b="0" i="0" dirty="0">
                <a:effectLst/>
                <a:latin typeface="+mj-lt"/>
              </a:rPr>
              <a:t>: El primer acercamiento al mundo escolar. en mi caso lo hice en un colegio religioso así que se que tuve catequesis además de la </a:t>
            </a:r>
            <a:r>
              <a:rPr lang="es-ES" sz="1500" b="0" i="0" dirty="0" err="1">
                <a:effectLst/>
                <a:latin typeface="+mj-lt"/>
              </a:rPr>
              <a:t>currícula</a:t>
            </a:r>
            <a:r>
              <a:rPr lang="es-ES" sz="1500" b="0" i="0" dirty="0">
                <a:effectLst/>
                <a:latin typeface="+mj-lt"/>
              </a:rPr>
              <a:t> escolar.</a:t>
            </a:r>
            <a:endParaRPr lang="es-ES" sz="15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500" b="1" i="0" dirty="0">
                <a:effectLst/>
                <a:latin typeface="+mj-lt"/>
              </a:rPr>
              <a:t>2003 - 2005 (</a:t>
            </a:r>
            <a:r>
              <a:rPr lang="es-ES" sz="1500" b="1" i="0" dirty="0" err="1">
                <a:effectLst/>
                <a:latin typeface="+mj-lt"/>
              </a:rPr>
              <a:t>JyV</a:t>
            </a:r>
            <a:r>
              <a:rPr lang="es-ES" sz="1500" b="1" i="0" dirty="0">
                <a:effectLst/>
                <a:latin typeface="+mj-lt"/>
              </a:rPr>
              <a:t>)</a:t>
            </a:r>
            <a:r>
              <a:rPr lang="es-ES" sz="1500" b="0" i="0" dirty="0">
                <a:effectLst/>
                <a:latin typeface="+mj-lt"/>
              </a:rPr>
              <a:t>: Sala de 4 la hice en club Barrio Parque con una orientación a los deportes y sala de 5 en un jardín católico.</a:t>
            </a:r>
            <a:endParaRPr lang="es-ES" sz="15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15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FF564-AFFE-E591-3CC2-823ACEA2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s-AR" sz="3200"/>
              <a:t>Jardín</a:t>
            </a:r>
          </a:p>
        </p:txBody>
      </p:sp>
    </p:spTree>
    <p:extLst>
      <p:ext uri="{BB962C8B-B14F-4D97-AF65-F5344CB8AC3E}">
        <p14:creationId xmlns:p14="http://schemas.microsoft.com/office/powerpoint/2010/main" val="265364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Imagen 6" descr="Imagen que contiene persona, hombre, exterior, edificio&#10;&#10;Descripción generada automáticamente">
            <a:extLst>
              <a:ext uri="{FF2B5EF4-FFF2-40B4-BE49-F238E27FC236}">
                <a16:creationId xmlns:a16="http://schemas.microsoft.com/office/drawing/2014/main" id="{78A967AC-A9F0-A8A1-9EDB-6469BB9A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501" b="2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9AF7C-5A29-1318-0F78-54471720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ES" sz="1300" b="1" i="0" dirty="0">
                <a:effectLst/>
                <a:latin typeface="+mj-lt"/>
              </a:rPr>
              <a:t>1990-1995 (A)</a:t>
            </a:r>
            <a:r>
              <a:rPr lang="es-ES" sz="1300" b="0" i="0" dirty="0">
                <a:effectLst/>
                <a:latin typeface="+mj-lt"/>
              </a:rPr>
              <a:t>: Primaria de la dotora mayor</a:t>
            </a:r>
            <a:endParaRPr lang="es-ES" sz="13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300" b="1" i="0" dirty="0">
                <a:effectLst/>
                <a:latin typeface="+mj-lt"/>
              </a:rPr>
              <a:t>2005- 2009 (B)</a:t>
            </a:r>
            <a:r>
              <a:rPr lang="es-ES" sz="1300" b="0" i="0" dirty="0">
                <a:effectLst/>
                <a:latin typeface="+mj-lt"/>
              </a:rPr>
              <a:t>: En mi caso, pasé por un colegio católico, uno privado y uno público. Así que, desde chica, fui viendo las diferencias entre una institución y otra. En los tres casos varió según el contexto el modo de dictar el programa y las problemáticas en torno a este.</a:t>
            </a:r>
            <a:endParaRPr lang="es-ES" sz="13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300" b="1" i="0" dirty="0">
                <a:effectLst/>
                <a:latin typeface="+mj-lt"/>
              </a:rPr>
              <a:t>2006 -2011 (</a:t>
            </a:r>
            <a:r>
              <a:rPr lang="es-ES" sz="1300" b="1" i="0" dirty="0" err="1">
                <a:effectLst/>
                <a:latin typeface="+mj-lt"/>
              </a:rPr>
              <a:t>JyV</a:t>
            </a:r>
            <a:r>
              <a:rPr lang="es-ES" sz="1300" b="1" i="0" dirty="0">
                <a:effectLst/>
                <a:latin typeface="+mj-lt"/>
              </a:rPr>
              <a:t>): </a:t>
            </a:r>
            <a:r>
              <a:rPr lang="es-ES" sz="1300" b="0" i="0" dirty="0">
                <a:effectLst/>
                <a:latin typeface="+mj-lt"/>
              </a:rPr>
              <a:t>El transito por la primaria no </a:t>
            </a:r>
            <a:r>
              <a:rPr lang="es-ES" sz="1300" b="0" i="0" dirty="0" err="1">
                <a:effectLst/>
                <a:latin typeface="+mj-lt"/>
              </a:rPr>
              <a:t>fué</a:t>
            </a:r>
            <a:r>
              <a:rPr lang="es-ES" sz="1300" b="0" i="0" dirty="0">
                <a:effectLst/>
                <a:latin typeface="+mj-lt"/>
              </a:rPr>
              <a:t> muy distinto al jardín, ya que iba al mismo colegio católico, si teníamos </a:t>
            </a:r>
            <a:r>
              <a:rPr lang="es-ES" sz="1300" b="0" i="0" dirty="0" err="1">
                <a:effectLst/>
                <a:latin typeface="+mj-lt"/>
              </a:rPr>
              <a:t>experiancias</a:t>
            </a:r>
            <a:r>
              <a:rPr lang="es-ES" sz="1300" b="0" i="0" dirty="0">
                <a:effectLst/>
                <a:latin typeface="+mj-lt"/>
              </a:rPr>
              <a:t> muy lindas como las misiones </a:t>
            </a:r>
            <a:endParaRPr lang="es-ES" sz="13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300" b="1" i="0" dirty="0">
                <a:effectLst/>
                <a:latin typeface="+mj-lt"/>
              </a:rPr>
              <a:t>2006 -2011 (</a:t>
            </a:r>
            <a:r>
              <a:rPr lang="es-ES" sz="1300" b="1" i="0" dirty="0" err="1">
                <a:effectLst/>
                <a:latin typeface="+mj-lt"/>
              </a:rPr>
              <a:t>JyV</a:t>
            </a:r>
            <a:r>
              <a:rPr lang="es-ES" sz="1300" b="1" i="0" dirty="0">
                <a:effectLst/>
                <a:latin typeface="+mj-lt"/>
              </a:rPr>
              <a:t>)</a:t>
            </a:r>
            <a:r>
              <a:rPr lang="es-ES" sz="1300" b="0" i="0" dirty="0">
                <a:effectLst/>
                <a:latin typeface="+mj-lt"/>
              </a:rPr>
              <a:t>: Abandonaba el pintorcito para ponerme el guardapolvo. Hice todo el primario en una escuela pública, fue de mis mejores experiencias dentro del trayecto educativo.</a:t>
            </a:r>
            <a:endParaRPr lang="es-ES" sz="13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13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CF378-FE39-BAC4-2EB8-A243CAA9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/>
              <a:t>Estudios primarios</a:t>
            </a:r>
          </a:p>
        </p:txBody>
      </p:sp>
    </p:spTree>
    <p:extLst>
      <p:ext uri="{BB962C8B-B14F-4D97-AF65-F5344CB8AC3E}">
        <p14:creationId xmlns:p14="http://schemas.microsoft.com/office/powerpoint/2010/main" val="143095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agen 4" descr="Un foto montaje de la cara de un perro&#10;&#10;Descripción generada automáticamente con confianza baja">
            <a:extLst>
              <a:ext uri="{FF2B5EF4-FFF2-40B4-BE49-F238E27FC236}">
                <a16:creationId xmlns:a16="http://schemas.microsoft.com/office/drawing/2014/main" id="{29E0BBD9-27FD-6FAD-E20C-1F250FD6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285995"/>
            <a:ext cx="3467098" cy="380999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F80AB-6EAC-05C4-8013-8AE605E3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ES" sz="1000" b="1" i="0" dirty="0">
                <a:effectLst/>
                <a:latin typeface="+mj-lt"/>
              </a:rPr>
              <a:t>996-2001 (A)</a:t>
            </a:r>
            <a:r>
              <a:rPr lang="es-ES" sz="1000" b="0" i="0" dirty="0">
                <a:effectLst/>
                <a:latin typeface="+mj-lt"/>
              </a:rPr>
              <a:t>: La dotora mayor, primera promoción en completar el secundario con la nueva Ley de Educación.</a:t>
            </a:r>
            <a:endParaRPr lang="es-ES" sz="10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000" b="1" i="0" dirty="0">
                <a:effectLst/>
                <a:latin typeface="+mj-lt"/>
              </a:rPr>
              <a:t>2010- 2015 (B)</a:t>
            </a:r>
            <a:r>
              <a:rPr lang="es-ES" sz="1000" b="0" i="0" dirty="0">
                <a:effectLst/>
                <a:latin typeface="+mj-lt"/>
              </a:rPr>
              <a:t>: Creo que la secundaria es la primer instancia en la cual vemos de cerca lo que es la exigencia, las notas </a:t>
            </a:r>
            <a:r>
              <a:rPr lang="es-ES" sz="1000" b="0" i="0" dirty="0" err="1">
                <a:effectLst/>
                <a:latin typeface="+mj-lt"/>
              </a:rPr>
              <a:t>númericas</a:t>
            </a:r>
            <a:r>
              <a:rPr lang="es-ES" sz="1000" b="0" i="0" dirty="0">
                <a:effectLst/>
                <a:latin typeface="+mj-lt"/>
              </a:rPr>
              <a:t> y la responsabilidad. También aquí comenzamos a perfilar lo que vamos a estudiar en la facultad, lo que queremos ser 'de grandes' y como ese futuro se va aproximando. </a:t>
            </a:r>
            <a:endParaRPr lang="es-ES" sz="10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000" b="1" i="0" dirty="0">
                <a:effectLst/>
                <a:latin typeface="+mj-lt"/>
              </a:rPr>
              <a:t>2012 -2017(V):</a:t>
            </a:r>
            <a:r>
              <a:rPr lang="es-ES" sz="1000" b="0" i="0" dirty="0">
                <a:effectLst/>
                <a:latin typeface="+mj-lt"/>
              </a:rPr>
              <a:t> Siempre </a:t>
            </a:r>
            <a:r>
              <a:rPr lang="es-ES" sz="1000" b="0" i="0" dirty="0" err="1">
                <a:effectLst/>
                <a:latin typeface="+mj-lt"/>
              </a:rPr>
              <a:t>fuí</a:t>
            </a:r>
            <a:r>
              <a:rPr lang="es-ES" sz="1000" b="0" i="0" dirty="0">
                <a:effectLst/>
                <a:latin typeface="+mj-lt"/>
              </a:rPr>
              <a:t> a la misma </a:t>
            </a:r>
            <a:r>
              <a:rPr lang="es-ES" sz="1000" b="0" i="0" dirty="0" err="1">
                <a:effectLst/>
                <a:latin typeface="+mj-lt"/>
              </a:rPr>
              <a:t>intitución</a:t>
            </a:r>
            <a:r>
              <a:rPr lang="es-ES" sz="1000" b="0" i="0" dirty="0">
                <a:effectLst/>
                <a:latin typeface="+mj-lt"/>
              </a:rPr>
              <a:t>, sin embargo el primer año fue el más complejo a la hora de comprender las nuevas dinámicas</a:t>
            </a:r>
            <a:endParaRPr lang="es-ES" sz="1000" dirty="0">
              <a:effectLst/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es-ES" sz="1000" b="1" i="0" dirty="0">
                <a:effectLst/>
                <a:latin typeface="+mj-lt"/>
              </a:rPr>
              <a:t>2012 - 2017 (J)</a:t>
            </a:r>
            <a:r>
              <a:rPr lang="es-ES" sz="1000" b="0" i="0" dirty="0">
                <a:effectLst/>
                <a:latin typeface="+mj-lt"/>
              </a:rPr>
              <a:t>: rendí para ingresar al Manuel Belgrano y no lo logré, tenía planes b pero estaba muy desilusionada y me preocupaba empezar una nueva etapa. Al final entré en un colegio católico, el paso al secundario fue notorio pero no tardé en acostumbrarme a la dinámica.</a:t>
            </a:r>
            <a:endParaRPr lang="es-ES" sz="1000" dirty="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BD9D14-AD0A-919B-05E3-5E742DB7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s-AR" sz="3200"/>
              <a:t>Secundario</a:t>
            </a:r>
          </a:p>
        </p:txBody>
      </p:sp>
    </p:spTree>
    <p:extLst>
      <p:ext uri="{BB962C8B-B14F-4D97-AF65-F5344CB8AC3E}">
        <p14:creationId xmlns:p14="http://schemas.microsoft.com/office/powerpoint/2010/main" val="223295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484B09-2CAB-4DBE-8AF5-A733A9400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7467" y="1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  <a:gd name="connsiteX7" fmla="*/ 331087 w 5820494"/>
              <a:gd name="connsiteY7" fmla="*/ 0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lnTo>
                  <a:pt x="33108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B36566-4D08-4F26-8C98-ED11098F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1952" y="3048002"/>
            <a:ext cx="4230048" cy="3809998"/>
          </a:xfrm>
          <a:custGeom>
            <a:avLst/>
            <a:gdLst>
              <a:gd name="connsiteX0" fmla="*/ 2183095 w 4230048"/>
              <a:gd name="connsiteY0" fmla="*/ 18 h 3809998"/>
              <a:gd name="connsiteX1" fmla="*/ 3425027 w 4230048"/>
              <a:gd name="connsiteY1" fmla="*/ 1440807 h 3809998"/>
              <a:gd name="connsiteX2" fmla="*/ 3480109 w 4230048"/>
              <a:gd name="connsiteY2" fmla="*/ 1517585 h 3809998"/>
              <a:gd name="connsiteX3" fmla="*/ 4221130 w 4230048"/>
              <a:gd name="connsiteY3" fmla="*/ 2801399 h 3809998"/>
              <a:gd name="connsiteX4" fmla="*/ 4230048 w 4230048"/>
              <a:gd name="connsiteY4" fmla="*/ 2899971 h 3809998"/>
              <a:gd name="connsiteX5" fmla="*/ 4230048 w 4230048"/>
              <a:gd name="connsiteY5" fmla="*/ 3224557 h 3809998"/>
              <a:gd name="connsiteX6" fmla="*/ 4230047 w 4230048"/>
              <a:gd name="connsiteY6" fmla="*/ 3224568 h 3809998"/>
              <a:gd name="connsiteX7" fmla="*/ 4230047 w 4230048"/>
              <a:gd name="connsiteY7" fmla="*/ 3809998 h 3809998"/>
              <a:gd name="connsiteX8" fmla="*/ 4077743 w 4230048"/>
              <a:gd name="connsiteY8" fmla="*/ 3809998 h 3809998"/>
              <a:gd name="connsiteX9" fmla="*/ 892220 w 4230048"/>
              <a:gd name="connsiteY9" fmla="*/ 3809998 h 3809998"/>
              <a:gd name="connsiteX10" fmla="*/ 840654 w 4230048"/>
              <a:gd name="connsiteY10" fmla="*/ 3790763 h 3809998"/>
              <a:gd name="connsiteX11" fmla="*/ 5750 w 4230048"/>
              <a:gd name="connsiteY11" fmla="*/ 2913921 h 3809998"/>
              <a:gd name="connsiteX12" fmla="*/ 819614 w 4230048"/>
              <a:gd name="connsiteY12" fmla="*/ 1008105 h 3809998"/>
              <a:gd name="connsiteX13" fmla="*/ 2183095 w 4230048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8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4E82C7F-8602-4A38-A43F-2CC20AB9D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agen 4" descr="Un hombre con un texto en blanco&#10;&#10;Descripción generada automáticamente">
            <a:extLst>
              <a:ext uri="{FF2B5EF4-FFF2-40B4-BE49-F238E27FC236}">
                <a16:creationId xmlns:a16="http://schemas.microsoft.com/office/drawing/2014/main" id="{F8577A8F-6A04-05B1-8ED4-9265FA0A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6" y="226483"/>
            <a:ext cx="2821514" cy="282151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CA3C0-5B4D-4A24-822D-1B4228B1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ES" sz="900" b="1" i="0">
                <a:effectLst/>
                <a:latin typeface="+mj-lt"/>
              </a:rPr>
              <a:t>2002-2009 (A)</a:t>
            </a:r>
            <a:r>
              <a:rPr lang="es-ES" sz="900" b="0" i="0">
                <a:effectLst/>
                <a:latin typeface="+mj-lt"/>
              </a:rPr>
              <a:t>: El choque de ser X, a ser un número de matrícula. </a:t>
            </a:r>
            <a:r>
              <a:rPr lang="es-ES" sz="900" b="0" i="0" err="1">
                <a:effectLst/>
                <a:latin typeface="+mj-lt"/>
              </a:rPr>
              <a:t>Durísimoooo</a:t>
            </a:r>
            <a:endParaRPr lang="es-ES" sz="90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r>
              <a:rPr lang="es-ES" sz="900" b="1" i="0">
                <a:effectLst/>
                <a:latin typeface="+mj-lt"/>
              </a:rPr>
              <a:t>2016- 2020 (B)</a:t>
            </a:r>
            <a:r>
              <a:rPr lang="es-ES" sz="900" b="0" i="0">
                <a:effectLst/>
                <a:latin typeface="+mj-lt"/>
              </a:rPr>
              <a:t>: El pase a la </a:t>
            </a:r>
            <a:r>
              <a:rPr lang="es-ES" sz="900" b="0" i="0" err="1">
                <a:effectLst/>
                <a:latin typeface="+mj-lt"/>
              </a:rPr>
              <a:t>facu</a:t>
            </a:r>
            <a:r>
              <a:rPr lang="es-ES" sz="900" b="0" i="0">
                <a:effectLst/>
                <a:latin typeface="+mj-lt"/>
              </a:rPr>
              <a:t> fue, para mí, el cambiazo. esa exigencia de la secundaria me pareció un mimo al alma a comparación de la carrera. También me chocó que dejamos de ser un nombre y empezamos a ser una matrícula, por el trato más despersonalizado que hay. Además, en esta época, tuve mi primer trabajo. Fue un salto a la adultez y a seguir incorporando responsabilidades.</a:t>
            </a:r>
            <a:endParaRPr lang="es-ES" sz="90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r>
              <a:rPr lang="es-ES" sz="900" b="1" i="0">
                <a:effectLst/>
                <a:latin typeface="+mj-lt"/>
              </a:rPr>
              <a:t>2018 -2022 (V)</a:t>
            </a:r>
            <a:r>
              <a:rPr lang="es-ES" sz="900" b="0" i="0">
                <a:effectLst/>
                <a:latin typeface="+mj-lt"/>
              </a:rPr>
              <a:t>: El paso por la facultad abrió mi cabeza por completo ya que pasar de estar siempre en el mismo colegio a hacer nuevos amigos, conectar con otras experiencias, adaptarse a esta nueva manera de estudiar. Además entender que ya no hay contención por parte de la institución como lo era en el colegio, son cosas que fui entendiendo poco a poco. </a:t>
            </a:r>
            <a:endParaRPr lang="es-ES" sz="90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r>
              <a:rPr lang="es-ES" sz="900" b="1" i="0">
                <a:effectLst/>
                <a:latin typeface="+mj-lt"/>
              </a:rPr>
              <a:t>2018 - 2022 (J)</a:t>
            </a:r>
            <a:r>
              <a:rPr lang="es-ES" sz="900" b="0" i="0">
                <a:effectLst/>
                <a:latin typeface="+mj-lt"/>
              </a:rPr>
              <a:t>: al igual que con el paso a la secundaria, entrar en la </a:t>
            </a:r>
            <a:r>
              <a:rPr lang="es-ES" sz="900" b="0" i="0" err="1">
                <a:effectLst/>
                <a:latin typeface="+mj-lt"/>
              </a:rPr>
              <a:t>facu</a:t>
            </a:r>
            <a:r>
              <a:rPr lang="es-ES" sz="900" b="0" i="0">
                <a:effectLst/>
                <a:latin typeface="+mj-lt"/>
              </a:rPr>
              <a:t> fue sentirme perdida pero a una escala mayor. Bien que mal, la escolaridad obligatoria te brinda un ámbito de resguardo y una estructura de funcionamiento y organización muy simple en comparación con la facultad. Se me abrió un mundo de posibilidades y libertades que asustaba jaja Lo clave para mí fue encontrar compañeras, con ellas me sentí mucho mas segura, acompañada y capaz de afrontar la vida facultativa.</a:t>
            </a:r>
            <a:endParaRPr lang="es-ES" sz="900">
              <a:effectLst/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E81D03-B54F-06F7-F96F-F99E10F4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/>
              <a:t>Nuestra llegada a la escuelita y, luego, a la FCC (la facu)</a:t>
            </a:r>
          </a:p>
        </p:txBody>
      </p:sp>
      <p:pic>
        <p:nvPicPr>
          <p:cNvPr id="7" name="Imagen 6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B322DF-F73C-E058-26B7-B38335D6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048000"/>
            <a:ext cx="380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F0B9DADA-7F03-4B7B-80A1-824C16E6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5910" y="2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8" fmla="*/ 0 w 5756090"/>
              <a:gd name="connsiteY8" fmla="*/ 0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20758FF1-C584-443B-AD47-57B8F296C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230A85A-693C-692D-8284-5A29C054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37310"/>
            <a:ext cx="3047999" cy="1897379"/>
          </a:xfrm>
          <a:prstGeom prst="rect">
            <a:avLst/>
          </a:prstGeom>
        </p:spPr>
      </p:pic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6FFA88E0-67FD-4884-BFAB-507763DD8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871" y="4949376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03604-D10C-5949-ACFD-7E703748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1"/>
            <a:ext cx="5334000" cy="30479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AR" sz="2400" dirty="0"/>
              <a:t>Bueno, como se puede apreciar, hasta acá tuvimos experiencias variadas en distintos años. Pero a partir de acá hay dos tópicos que nos unieron temporalmente: la pandemia - </a:t>
            </a:r>
            <a:r>
              <a:rPr lang="es-AR" sz="2400" dirty="0">
                <a:sym typeface="Wingdings" panose="05000000000000000000" pitchFamily="2" charset="2"/>
              </a:rPr>
              <a:t> - y el profesorado -  -</a:t>
            </a:r>
            <a:endParaRPr lang="es-A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B718E-7C08-BA1C-CA0B-4AB523C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/>
              <a:t>Pausa necesaria…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20CECFE6-BA89-26DC-0733-6F5F77021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30" y="3831165"/>
            <a:ext cx="3047999" cy="30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9F55F87-98BF-30B5-2D07-D6514C4CC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3" t="-1124" b="1124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36BE4-C9D1-DB6B-5B7B-2CABB2F5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300" b="0" i="0">
                <a:effectLst/>
                <a:latin typeface="+mj-lt"/>
              </a:rPr>
              <a:t>(A) La pandemia fue el momento más serio que pasamos. La cursada se volvió, simplemente, compleja. Comenzamos a ver problemas de conectividad, problemas de los docentes en el mundo digital, problemas de acceso. Fue un cambio radical que, en nuestro tol de estudiantes y trabajadoras, sufrimos bastante.</a:t>
            </a:r>
            <a:endParaRPr lang="es-ES" sz="1300">
              <a:latin typeface="+mj-lt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300" b="0" i="0">
                <a:effectLst/>
                <a:latin typeface="+mj-lt"/>
              </a:rPr>
              <a:t>(B) Gracias a estos problemas, decidí meterme en una ayudantía estudiantil. Ese fue el primer flechazo que tuve con la docencia</a:t>
            </a:r>
            <a:endParaRPr lang="es-ES" sz="1300">
              <a:latin typeface="+mj-lt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300" b="0" i="0">
                <a:effectLst/>
                <a:latin typeface="+mj-lt"/>
              </a:rPr>
              <a:t>(</a:t>
            </a:r>
            <a:r>
              <a:rPr lang="es-ES" sz="1300">
                <a:latin typeface="+mj-lt"/>
              </a:rPr>
              <a:t>JyV) </a:t>
            </a:r>
            <a:r>
              <a:rPr lang="es-ES" sz="1300" b="0" i="0">
                <a:effectLst/>
                <a:latin typeface="+mj-lt"/>
              </a:rPr>
              <a:t>¡Qué año! Como estudiante me tocó vivir muchas decepciones, desilusiones, ansiedades y preocupaciones. Teniendo una madre docente pude entender lo que le tocaba vivir a mis profes y desde ese lugar comprender todo lo que nos estaba pasando en la educación. </a:t>
            </a:r>
            <a:endParaRPr lang="es-ES" sz="1300">
              <a:latin typeface="+mj-lt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300" b="0" i="0">
                <a:effectLst/>
                <a:latin typeface="+mj-lt"/>
              </a:rPr>
              <a:t>Las cuatro coincidimos en que fue muy duro y complejo, algunas desde el lugar de alumnas otras en el lugar de docentes.</a:t>
            </a:r>
            <a:endParaRPr lang="es-ES" sz="1300">
              <a:latin typeface="+mj-lt"/>
            </a:endParaRPr>
          </a:p>
          <a:p>
            <a:pPr>
              <a:lnSpc>
                <a:spcPct val="115000"/>
              </a:lnSpc>
            </a:pPr>
            <a:endParaRPr lang="es-AR" sz="13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6B2BD7-7CF8-126B-7E7F-5E91387C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AR" sz="3200"/>
              <a:t>Coronavirus check</a:t>
            </a:r>
          </a:p>
        </p:txBody>
      </p:sp>
    </p:spTree>
    <p:extLst>
      <p:ext uri="{BB962C8B-B14F-4D97-AF65-F5344CB8AC3E}">
        <p14:creationId xmlns:p14="http://schemas.microsoft.com/office/powerpoint/2010/main" val="302684439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1111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Light</vt:lpstr>
      <vt:lpstr>Sitka Subheading</vt:lpstr>
      <vt:lpstr>PebbleVTI</vt:lpstr>
      <vt:lpstr>Nuestra línea del tiempo</vt:lpstr>
      <vt:lpstr>Desde lo individual a lo general</vt:lpstr>
      <vt:lpstr>Prejardín</vt:lpstr>
      <vt:lpstr>Jardín</vt:lpstr>
      <vt:lpstr>Estudios primarios</vt:lpstr>
      <vt:lpstr>Secundario</vt:lpstr>
      <vt:lpstr>Nuestra llegada a la escuelita y, luego, a la FCC (la facu)</vt:lpstr>
      <vt:lpstr>Pausa necesaria…</vt:lpstr>
      <vt:lpstr>Coronavirus check</vt:lpstr>
      <vt:lpstr>Todos los caminos conducen al profesorado</vt:lpstr>
      <vt:lpstr>¡Muchas gracias por leer!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 línea del tiempo</dc:title>
  <dc:creator>Mesa de Ayuda</dc:creator>
  <cp:lastModifiedBy>Mesa de Ayuda</cp:lastModifiedBy>
  <cp:revision>2</cp:revision>
  <dcterms:created xsi:type="dcterms:W3CDTF">2023-06-12T23:42:55Z</dcterms:created>
  <dcterms:modified xsi:type="dcterms:W3CDTF">2023-06-13T00:49:44Z</dcterms:modified>
</cp:coreProperties>
</file>